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2" r:id="rId4"/>
    <p:sldId id="282" r:id="rId5"/>
    <p:sldId id="290" r:id="rId6"/>
    <p:sldId id="295" r:id="rId7"/>
    <p:sldId id="293" r:id="rId8"/>
    <p:sldId id="304" r:id="rId9"/>
    <p:sldId id="291" r:id="rId10"/>
    <p:sldId id="283" r:id="rId11"/>
    <p:sldId id="297" r:id="rId12"/>
    <p:sldId id="296" r:id="rId13"/>
    <p:sldId id="298" r:id="rId14"/>
    <p:sldId id="299" r:id="rId15"/>
    <p:sldId id="300" r:id="rId16"/>
    <p:sldId id="301" r:id="rId17"/>
    <p:sldId id="302" r:id="rId18"/>
    <p:sldId id="303" r:id="rId19"/>
    <p:sldId id="287" r:id="rId20"/>
    <p:sldId id="264" r:id="rId21"/>
    <p:sldId id="288" r:id="rId22"/>
    <p:sldId id="279" r:id="rId23"/>
  </p:sldIdLst>
  <p:sldSz cx="18288000" cy="10287000"/>
  <p:notesSz cx="6858000" cy="9144000"/>
  <p:embeddedFontLst>
    <p:embeddedFont>
      <p:font typeface="Arial Unicode MS" panose="020B0604020202020204" charset="-128"/>
      <p:regular r:id="rId25"/>
    </p:embeddedFont>
    <p:embeddedFont>
      <p:font typeface="Aileron"/>
      <p:regular r:id="rId26"/>
    </p:embeddedFont>
    <p:embeddedFont>
      <p:font typeface="Aileron Bold" panose="020B0604020202020204" charset="0"/>
      <p:regular r:id="rId27"/>
    </p:embeddedFont>
    <p:embeddedFont>
      <p:font typeface="Brush Script MT" panose="03060802040406070304" pitchFamily="66" charset="0"/>
      <p:italic r:id="rId28"/>
    </p:embeddedFont>
    <p:embeddedFont>
      <p:font typeface="HK Modular"/>
      <p:regular r:id="rId29"/>
    </p:embeddedFont>
    <p:embeddedFont>
      <p:font typeface="MV Boli" panose="02000500030200090000" pitchFamily="2" charset="0"/>
      <p:regular r:id="rId30"/>
    </p:embeddedFont>
    <p:embeddedFont>
      <p:font typeface="Open Sauce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01" autoAdjust="0"/>
  </p:normalViewPr>
  <p:slideViewPr>
    <p:cSldViewPr>
      <p:cViewPr varScale="1">
        <p:scale>
          <a:sx n="50" d="100"/>
          <a:sy n="50" d="100"/>
        </p:scale>
        <p:origin x="2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BEAE-C521-4370-9AF0-E9DE2B7AE8F2}" type="datetimeFigureOut">
              <a:rPr lang="fr-FR" smtClean="0"/>
              <a:pPr/>
              <a:t>12/05/2025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BE2C3-FC88-4903-9734-75B2A66BEC1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75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7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080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35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8D19-DA1B-2B3F-EFC9-4B13C8B5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3622ED-7F86-5432-7545-2D8180498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5FDA54-1DDA-FF43-A185-90CF1A810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74A062-F10F-F82C-FB42-DB91F5B86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633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C8E-5885-B7AB-0BC6-A072088C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373AE5-262C-88F2-5BC5-83B444A0C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A2D8C0-AA72-DB03-D6AD-B9BA47E69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C66F9-B894-3349-2922-7B016BC1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0234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D8DC-DE9E-A2EB-CDBF-113C3789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B9210F-2A11-6F43-AD16-1A59DFB44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571361-CE17-8B6D-E2D0-2648CA84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0D32C-E303-AFC1-8410-F13F50901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6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02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5ED2-AA79-33DE-653F-1DDCB440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2EDF88-9D12-4398-8CC1-868D2E5D9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AA6DC-A459-8B28-4E27-E9F45DE8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D40B5-7405-6FC5-D8F3-119762264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67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98F1-5C91-CE52-7351-228EBADD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95E1AF4-8F18-E141-010D-5B9D50135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1EBCF4-BE2E-A146-6D95-D27425DFC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96B89-7D0A-7AC5-DC01-A0E344F17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70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1DB5-62CE-9776-2EE9-4D91F008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5419F6-397A-5FCC-C2BB-D126E9F8A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8AF009-DA28-49D6-BD56-E862C74C0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61DDF-E2A7-8AB8-217C-F2291A1A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5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3AF2-A976-0C26-0E6A-9DE57C8BB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12089E-1831-205F-BF5C-1884F2909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44BA75-AC7E-6184-1891-5A2357B2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CE1B5-8662-A3D8-BD47-AFC090C06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2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9E73-322B-0D4F-26DE-0EC8F420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A0676C-D232-3955-82A5-44C1F6F00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D200B6-FCCB-E909-E194-A5FF4C3B4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algn="l" rtl="0"/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Les courbes ROC et </a:t>
            </a:r>
            <a:r>
              <a:rPr lang="fr-FR" sz="1200" b="1" i="0" u="none" strike="noStrike" kern="100" baseline="0" dirty="0" err="1">
                <a:solidFill>
                  <a:srgbClr val="215E99"/>
                </a:solidFill>
                <a:latin typeface="Arial" panose="020B0604020202020204" pitchFamily="34" charset="0"/>
              </a:rPr>
              <a:t>Precision-Recall</a:t>
            </a:r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 </a:t>
            </a:r>
            <a: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sont essentielles pour évaluer la performance de notre modèle, surtout dans un contexte de classes déséquilibrées comme le nôtre.</a:t>
            </a:r>
          </a:p>
          <a:p>
            <a:pPr marR="0" algn="l" rtl="0"/>
            <a:endParaRPr lang="fr-FR" sz="1200" b="1" i="0" u="none" strike="noStrike" kern="100" baseline="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pPr marR="0" algn="l" rtl="0"/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La courbe ROC </a:t>
            </a:r>
            <a: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mesure la capacité du modèle à distinguer pluie et non-pluie, même en présence de classes déséquilibrées.</a:t>
            </a:r>
            <a:b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</a:br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Interprétation : </a:t>
            </a:r>
            <a: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L’aire sous la courbe (AUC) atteint 0.93, ce qui indique une excellente capacité de discrimination du modèle. </a:t>
            </a:r>
          </a:p>
          <a:p>
            <a:pPr marR="0" algn="l" rtl="0"/>
            <a:endParaRPr lang="fr-FR" sz="1200" b="1" i="0" u="none" strike="noStrike" kern="100" baseline="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pPr marR="0" algn="l" rtl="0"/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La courbe </a:t>
            </a:r>
            <a:r>
              <a:rPr lang="fr-FR" sz="1200" b="1" i="0" u="none" strike="noStrike" kern="100" baseline="0" dirty="0" err="1">
                <a:solidFill>
                  <a:srgbClr val="215E99"/>
                </a:solidFill>
                <a:latin typeface="Arial" panose="020B0604020202020204" pitchFamily="34" charset="0"/>
              </a:rPr>
              <a:t>Precision-Recall</a:t>
            </a:r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 </a:t>
            </a:r>
            <a: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est particulièrement pertinente pour les jeux de données déséquilibrés.</a:t>
            </a:r>
            <a:b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</a:br>
            <a:r>
              <a:rPr lang="fr-FR" sz="1200" b="1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Interprétation : </a:t>
            </a:r>
            <a: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L’AUC est de 0.82, ce qui montre que le modèle parvient à maintenir une bonne précision tout en détectant la majorité des vrais jours de pluie, malgré la rareté de l’événement.</a:t>
            </a:r>
          </a:p>
          <a:p>
            <a:pPr marR="0" algn="l" rtl="0"/>
            <a:endParaRPr lang="fr-FR" sz="1200" b="0" i="0" u="none" strike="noStrike" kern="100" baseline="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i="0" u="none" strike="noStrike" kern="100" baseline="0" dirty="0">
                <a:solidFill>
                  <a:srgbClr val="215E99"/>
                </a:solidFill>
                <a:latin typeface="Arial" panose="020B0604020202020204" pitchFamily="34" charset="0"/>
              </a:rPr>
              <a:t>Nous pouvons donc observer que le </a:t>
            </a:r>
            <a:r>
              <a:rPr lang="fr-FR" sz="1200" b="0" i="0" u="none" strike="noStrike" kern="100" baseline="0" dirty="0">
                <a:solidFill>
                  <a:srgbClr val="0E2841"/>
                </a:solidFill>
                <a:latin typeface="Arial" panose="020B0604020202020204" pitchFamily="34" charset="0"/>
              </a:rPr>
              <a:t>modèle </a:t>
            </a:r>
            <a:r>
              <a:rPr lang="fr-FR" sz="1200" b="0" i="0" u="none" strike="noStrike" kern="100" baseline="0" dirty="0" err="1">
                <a:solidFill>
                  <a:srgbClr val="0E2841"/>
                </a:solidFill>
                <a:latin typeface="Arial" panose="020B0604020202020204" pitchFamily="34" charset="0"/>
              </a:rPr>
              <a:t>RandomForest</a:t>
            </a:r>
            <a:r>
              <a:rPr lang="fr-FR" sz="1200" b="0" i="0" u="none" strike="noStrike" kern="100" baseline="0" dirty="0">
                <a:solidFill>
                  <a:srgbClr val="0E2841"/>
                </a:solidFill>
                <a:latin typeface="Arial" panose="020B0604020202020204" pitchFamily="34" charset="0"/>
              </a:rPr>
              <a:t> offre un compromis optimal entre performance, interprétabilité et fiabilité pour la prédiction météo dans notre contexte.</a:t>
            </a:r>
          </a:p>
          <a:p>
            <a:pPr marR="0" algn="l" rtl="0"/>
            <a:endParaRPr lang="fr-FR" sz="1200" b="0" i="0" u="none" strike="noStrike" kern="100" baseline="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pPr marR="0" algn="l" rtl="0"/>
            <a:endParaRPr lang="fr-FR" sz="1200" b="0" i="0" u="none" strike="noStrike" kern="100" baseline="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pPr marR="0" algn="l" rtl="0"/>
            <a:endParaRPr lang="fr-FR" sz="1200" b="0" i="0" u="none" strike="noStrike" kern="100" baseline="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5EB381-A123-A127-6AB5-A4D9A561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12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70DC-2C6E-11B9-082C-8B4AF830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9E0117-17FD-2974-37C7-F24A61773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45A72C-578E-4B58-A88D-457F43B6C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459B3-453C-822C-45CF-464BFF72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4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6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Relationship Id="rId9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sv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56545" b="-21232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0" y="1415782"/>
            <a:ext cx="18410978" cy="6661427"/>
          </a:xfrm>
          <a:custGeom>
            <a:avLst/>
            <a:gdLst/>
            <a:ahLst/>
            <a:cxnLst/>
            <a:rect l="l" t="t" r="r" b="b"/>
            <a:pathLst>
              <a:path w="18410978" h="6661427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71944" y="2764991"/>
            <a:ext cx="171441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</a:t>
            </a:r>
            <a:r>
              <a:rPr lang="en-US" sz="9000" spc="-179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MLOps</a:t>
            </a:r>
            <a:endParaRPr lang="en-US" sz="9000" spc="-179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Météo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0" y="9317333"/>
            <a:ext cx="16687800" cy="351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0"/>
              </a:lnSpc>
              <a:spcBef>
                <a:spcPct val="0"/>
              </a:spcBef>
            </a:pPr>
            <a:r>
              <a:rPr lang="en-US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Mentor : Antoine Fradin I </a:t>
            </a:r>
            <a:r>
              <a:rPr lang="fr-FR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Membres de l'équipe : Gael …, Clément Simonin et Christophe Levra</a:t>
            </a:r>
            <a:endParaRPr lang="en-US" sz="2128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BF0ED5-36C3-90E1-F90B-CBE5B3CCD03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5676900"/>
            <a:ext cx="6062662" cy="3050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pic>
        <p:nvPicPr>
          <p:cNvPr id="11" name="Picture 10" descr="A diagram of weather prediction&#10;&#10;Description automatically generated">
            <a:extLst>
              <a:ext uri="{FF2B5EF4-FFF2-40B4-BE49-F238E27FC236}">
                <a16:creationId xmlns:a16="http://schemas.microsoft.com/office/drawing/2014/main" id="{0F5426D0-EACF-1906-2F49-6F98A8E90A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086600" cy="542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9715500" y="1986320"/>
            <a:ext cx="6324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modulaire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Chaque endpoint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répond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une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spécifique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l’extraction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brutes à la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Flexibilité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automatiques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des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l’utilisateur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Comptabtibe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un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orchestrateur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workflow (Airflow)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Compatbible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une solution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69B5D-AB62-AC20-31AB-A5126245F41C}"/>
              </a:ext>
            </a:extLst>
          </p:cNvPr>
          <p:cNvSpPr txBox="1"/>
          <p:nvPr/>
        </p:nvSpPr>
        <p:spPr>
          <a:xfrm>
            <a:off x="9715500" y="81343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Notre API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 tout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permettant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évolution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une maintenance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simplifiée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838200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017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10013576" y="1911846"/>
            <a:ext cx="6324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 bien present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ainsi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la base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les endpoints,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cependant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faute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temps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n’a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intégré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mutlicouche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Hachage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mots de passe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bcrypt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tokens JWT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s’authentifier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avec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rôles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l’API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(endpoints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spécifiques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/user (POST), /token, /user (GET)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l’administrateur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des entrées avec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gestion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Contrôle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Initialisation de la base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(init_db.py) et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gère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operations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d’execution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ajout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authentication) – user_api.py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246529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Picture 4" descr="A diagram of a application&#10;&#10;Description automatically generated">
            <a:extLst>
              <a:ext uri="{FF2B5EF4-FFF2-40B4-BE49-F238E27FC236}">
                <a16:creationId xmlns:a16="http://schemas.microsoft.com/office/drawing/2014/main" id="{BB386B5A-B748-8080-7E75-E359F6534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359760"/>
            <a:ext cx="92583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10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9353550" y="1954765"/>
            <a:ext cx="6324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pour executer des tests sur des endpoints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donc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l’execution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des modules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mocks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script mock_mlflow.py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Utilisation de fixtures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l’environnement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test – script conftest.py: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Verification de la presence de dossier/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fichier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necessaire aux tests –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check_model_files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tests – function mock_application_functions.py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 endpoints – script tests_unitaires.py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d’appels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endpoinds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extract, training, predict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Deux tests pour le endpoint /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predict_user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69B5D-AB62-AC20-31AB-A5126245F41C}"/>
              </a:ext>
            </a:extLst>
          </p:cNvPr>
          <p:cNvSpPr txBox="1"/>
          <p:nvPr/>
        </p:nvSpPr>
        <p:spPr>
          <a:xfrm>
            <a:off x="9620250" y="8259839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de tests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couches pour une isolation complete des tests.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s’executent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dépendance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des services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tout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838200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Picture 7" descr="A diagram of a funnel&#10;&#10;Description automatically generated">
            <a:extLst>
              <a:ext uri="{FF2B5EF4-FFF2-40B4-BE49-F238E27FC236}">
                <a16:creationId xmlns:a16="http://schemas.microsoft.com/office/drawing/2014/main" id="{00E08293-B70A-C20B-E02A-F1D9556F7B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4674"/>
            <a:ext cx="7429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52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ACED8-502A-74D6-C44A-F02C906F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786D64-C1FB-8CB3-FFCF-0B76CD6F1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3EB4AD-887C-22F7-935D-E3B3F12E0A60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6CCF23-283C-2D68-E2E1-91A1FD54D9F1}"/>
              </a:ext>
            </a:extLst>
          </p:cNvPr>
          <p:cNvSpPr/>
          <p:nvPr/>
        </p:nvSpPr>
        <p:spPr>
          <a:xfrm rot="5400000" flipV="1">
            <a:off x="342900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0A378-E169-34EE-5243-C95A36313F44}"/>
              </a:ext>
            </a:extLst>
          </p:cNvPr>
          <p:cNvSpPr txBox="1"/>
          <p:nvPr/>
        </p:nvSpPr>
        <p:spPr>
          <a:xfrm>
            <a:off x="228600" y="922719"/>
            <a:ext cx="1039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 Orchestration &amp; Automatisation avec Airflow</a:t>
            </a:r>
          </a:p>
        </p:txBody>
      </p:sp>
      <p:pic>
        <p:nvPicPr>
          <p:cNvPr id="10" name="Image 9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2095500"/>
            <a:ext cx="11353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609600" y="3925789"/>
            <a:ext cx="5334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Simulation d'un flux temps réel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fr-FR" sz="20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Architecture à 3 </a:t>
            </a:r>
            <a:r>
              <a:rPr lang="fr-FR" sz="2000" b="1" dirty="0" err="1">
                <a:solidFill>
                  <a:schemeClr val="bg1"/>
                </a:solidFill>
                <a:latin typeface="Arial" charset="0"/>
                <a:cs typeface="Arial" charset="0"/>
              </a:rPr>
              <a:t>DAGs</a:t>
            </a:r>
            <a:r>
              <a:rPr lang="fr-FR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interconnectés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fr-FR" sz="20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Automatisation des </a:t>
            </a:r>
            <a:r>
              <a:rPr kumimoji="0" lang="fr-F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workflows</a:t>
            </a:r>
            <a:endParaRPr kumimoji="0" lang="fr-F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0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941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-2667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903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4.1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Avantages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et enseignements d’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Airflow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5105400" y="3009900"/>
            <a:ext cx="9067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200" b="1" dirty="0">
                <a:solidFill>
                  <a:schemeClr val="bg1"/>
                </a:solidFill>
              </a:rPr>
              <a:t>Gestion robuste des dépendances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 err="1">
                <a:solidFill>
                  <a:schemeClr val="bg1"/>
                </a:solidFill>
              </a:rPr>
              <a:t>FileSensors</a:t>
            </a:r>
            <a:r>
              <a:rPr lang="fr-FR" sz="2400" dirty="0">
                <a:solidFill>
                  <a:schemeClr val="bg1"/>
                </a:solidFill>
              </a:rPr>
              <a:t> et fonction de comparaison de hash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Chainage entre </a:t>
            </a:r>
            <a:r>
              <a:rPr lang="fr-FR" sz="3200" b="1" dirty="0" err="1">
                <a:solidFill>
                  <a:schemeClr val="bg1"/>
                </a:solidFill>
              </a:rPr>
              <a:t>DAGs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TriggerDagRunOperator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Persistance des données</a:t>
            </a:r>
            <a:r>
              <a:rPr lang="fr-FR" sz="3200" dirty="0">
                <a:solidFill>
                  <a:schemeClr val="bg1"/>
                </a:solidFill>
              </a:rPr>
              <a:t> via XCOM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Transmission du </a:t>
            </a:r>
            <a:r>
              <a:rPr lang="fr-FR" sz="2400" dirty="0" err="1">
                <a:solidFill>
                  <a:schemeClr val="bg1"/>
                </a:solidFill>
              </a:rPr>
              <a:t>run_id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MLflow</a:t>
            </a:r>
            <a:r>
              <a:rPr lang="fr-FR" sz="2400" dirty="0">
                <a:solidFill>
                  <a:schemeClr val="bg1"/>
                </a:solidFill>
              </a:rPr>
              <a:t> aux </a:t>
            </a:r>
            <a:r>
              <a:rPr lang="fr-FR" sz="2400" dirty="0" err="1">
                <a:solidFill>
                  <a:schemeClr val="bg1"/>
                </a:solidFill>
              </a:rPr>
              <a:t>endpoints</a:t>
            </a:r>
            <a:r>
              <a:rPr lang="fr-FR" sz="2400" dirty="0">
                <a:solidFill>
                  <a:schemeClr val="bg1"/>
                </a:solidFill>
              </a:rPr>
              <a:t> API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Résilience et observabilité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Reprise sur erreur, logs centralises, point de contrôle…</a:t>
            </a:r>
          </a:p>
          <a:p>
            <a:r>
              <a:rPr lang="fr-FR" sz="2400" dirty="0">
                <a:solidFill>
                  <a:schemeClr val="bg1"/>
                </a:solidFill>
              </a:rPr>
              <a:t>		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6477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Tracking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&amp;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Registry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MLflow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10600" y="2095500"/>
            <a:ext cx="8839200" cy="731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57200" y="2215634"/>
            <a:ext cx="8610600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Serveur</a:t>
            </a:r>
            <a:r>
              <a:rPr kumimoji="0" lang="fr-FR" sz="32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de </a:t>
            </a:r>
            <a:r>
              <a:rPr kumimoji="0" lang="fr-FR" sz="3200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Tracking</a:t>
            </a:r>
            <a:endParaRPr kumimoji="0" lang="fr-FR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Persistance des </a:t>
            </a: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runs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fr-FR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 travers les étapes du </a:t>
            </a:r>
            <a:r>
              <a:rPr kumimoji="0" lang="fr-FR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workflow</a:t>
            </a:r>
            <a:endParaRPr kumimoji="0" lang="fr-FR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Configuration centralisée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Mémoire des expériences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bg1"/>
                </a:solidFill>
                <a:latin typeface="Arial" charset="0"/>
                <a:cs typeface="Arial" charset="0"/>
              </a:rPr>
              <a:t>Registre de Modèles</a:t>
            </a:r>
            <a:endParaRPr lang="fr-FR" sz="32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Promotion automatique du champion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basée sur les métriques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Utilisation du</a:t>
            </a:r>
            <a:r>
              <a:rPr kumimoji="0" lang="fr-FR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mécanisme d’alias </a:t>
            </a:r>
            <a:r>
              <a:rPr kumimoji="0" lang="fr-FR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pour la promotion du modèle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baseline="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Nested</a:t>
            </a:r>
            <a:r>
              <a:rPr kumimoji="0" lang="fr-FR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fr-FR" sz="2400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runs</a:t>
            </a:r>
            <a:r>
              <a:rPr kumimoji="0" lang="fr-FR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fr-FR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bas</a:t>
            </a:r>
            <a:r>
              <a:rPr lang="fr-FR" sz="2400" dirty="0">
                <a:solidFill>
                  <a:schemeClr val="bg1"/>
                </a:solidFill>
                <a:latin typeface="Arial" charset="0"/>
                <a:cs typeface="Arial" charset="0"/>
              </a:rPr>
              <a:t>é</a:t>
            </a:r>
            <a:r>
              <a:rPr kumimoji="0" lang="fr-FR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 sur le modèle champion</a:t>
            </a:r>
            <a:endParaRPr kumimoji="0" lang="fr-FR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-114300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943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5.1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Avantages et Enseignements de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MLflow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1219200" y="3086100"/>
            <a:ext cx="13030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200" b="1" dirty="0">
                <a:solidFill>
                  <a:schemeClr val="bg1"/>
                </a:solidFill>
              </a:rPr>
              <a:t>Flexibilité opérationnelle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Découpage entre </a:t>
            </a:r>
            <a:r>
              <a:rPr lang="fr-FR" sz="2400" dirty="0" err="1">
                <a:solidFill>
                  <a:schemeClr val="bg1"/>
                </a:solidFill>
              </a:rPr>
              <a:t>Airflow</a:t>
            </a:r>
            <a:r>
              <a:rPr lang="fr-FR" sz="2400" dirty="0">
                <a:solidFill>
                  <a:schemeClr val="bg1"/>
                </a:solidFill>
              </a:rPr>
              <a:t> et </a:t>
            </a:r>
            <a:r>
              <a:rPr lang="fr-FR" sz="2400" dirty="0" err="1">
                <a:solidFill>
                  <a:schemeClr val="bg1"/>
                </a:solidFill>
              </a:rPr>
              <a:t>MLflow</a:t>
            </a:r>
            <a:endParaRPr lang="fr-FR" sz="24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Déploiement simplifi</a:t>
            </a:r>
            <a:r>
              <a:rPr lang="fr-FR" sz="3200" dirty="0">
                <a:solidFill>
                  <a:schemeClr val="bg1"/>
                </a:solidFill>
              </a:rPr>
              <a:t>é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L’utilisation d’alias pour la gestion des modèles a simplifié les procédures d’inférences et de </a:t>
            </a:r>
            <a:r>
              <a:rPr lang="fr-FR" sz="2400" dirty="0" err="1">
                <a:solidFill>
                  <a:schemeClr val="bg1"/>
                </a:solidFill>
              </a:rPr>
              <a:t>Rollback</a:t>
            </a:r>
            <a:endParaRPr lang="fr-FR" sz="24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Documentation vivante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Tags, étiquettes, métadonnées… traçabilité complète 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Conception réfléchie </a:t>
            </a:r>
            <a:r>
              <a:rPr lang="fr-FR" sz="3200" dirty="0">
                <a:solidFill>
                  <a:schemeClr val="bg1"/>
                </a:solidFill>
              </a:rPr>
              <a:t>des le début du projet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Outil simple mais pas simpliste</a:t>
            </a:r>
          </a:p>
          <a:p>
            <a:r>
              <a:rPr lang="fr-FR" sz="2400" dirty="0">
                <a:solidFill>
                  <a:schemeClr val="bg1"/>
                </a:solidFill>
              </a:rPr>
              <a:t>		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6477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841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 Tests et CI/CD avec GitHub actions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57200" y="3958187"/>
            <a:ext cx="6858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Github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action pour l’automatisation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Trois jobs séquentiels</a:t>
            </a:r>
            <a:endParaRPr kumimoji="0" lang="fr-FR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Runner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auto-hébergé</a:t>
            </a:r>
            <a:endParaRPr kumimoji="0" lang="fr-FR" sz="24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2400300"/>
            <a:ext cx="10363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-114300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6.1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Choix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techniques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CI/CD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1219200" y="3086100"/>
            <a:ext cx="13030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200" b="1" dirty="0">
                <a:solidFill>
                  <a:schemeClr val="bg1"/>
                </a:solidFill>
              </a:rPr>
              <a:t>Docker-compose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Persistance des volumes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Simplicité de configuration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Orchestration multi-conteneurs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Cohérences entre environnement (</a:t>
            </a:r>
            <a:r>
              <a:rPr lang="fr-FR" sz="2400" dirty="0" err="1">
                <a:solidFill>
                  <a:schemeClr val="bg1"/>
                </a:solidFill>
              </a:rPr>
              <a:t>prod</a:t>
            </a:r>
            <a:r>
              <a:rPr lang="fr-FR" sz="2400" dirty="0">
                <a:solidFill>
                  <a:schemeClr val="bg1"/>
                </a:solidFill>
              </a:rPr>
              <a:t>, </a:t>
            </a:r>
            <a:r>
              <a:rPr lang="fr-FR" sz="2400" dirty="0" err="1">
                <a:solidFill>
                  <a:schemeClr val="bg1"/>
                </a:solidFill>
              </a:rPr>
              <a:t>dev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algn="r"/>
            <a:endParaRPr lang="fr-FR" sz="24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 err="1">
                <a:solidFill>
                  <a:schemeClr val="bg1"/>
                </a:solidFill>
              </a:rPr>
              <a:t>Runner</a:t>
            </a:r>
            <a:r>
              <a:rPr lang="fr-FR" sz="3200" b="1" dirty="0">
                <a:solidFill>
                  <a:schemeClr val="bg1"/>
                </a:solidFill>
              </a:rPr>
              <a:t> auto-hébergé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Indépendance vis-à-vis de l’adresse IP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Pas besoin d’adresse publique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Accès directe aux services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Sécurité - Performance renforcées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		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F54A6-9B18-D749-3FDE-2B473D01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81F62B-3B31-3E0C-0F67-E9E5AB77552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78B413-CF03-F546-8DE4-5CAB525F87E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EBA8EF-6599-ED73-AF99-BB3C82D5E8EF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DE4E62-3F7E-16F4-6E6C-CB52520EC943}"/>
              </a:ext>
            </a:extLst>
          </p:cNvPr>
          <p:cNvSpPr txBox="1"/>
          <p:nvPr/>
        </p:nvSpPr>
        <p:spPr>
          <a:xfrm>
            <a:off x="228600" y="922719"/>
            <a:ext cx="1030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7.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Interface utilisateur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Streamlit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frontend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94E281D6-618D-680E-88CB-F7DF2918C055}"/>
              </a:ext>
            </a:extLst>
          </p:cNvPr>
          <p:cNvSpPr txBox="1"/>
          <p:nvPr/>
        </p:nvSpPr>
        <p:spPr>
          <a:xfrm>
            <a:off x="510436" y="3086100"/>
            <a:ext cx="1501494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Visualiser les résultats du modèle (prédictions, probabilités, graphiques).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Consommer l’API FastAPI via des appels HTTP en arrière-plan (requêtes GET ou POST en fonction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du type de prédiction à réaliser.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Afficher des indicateurs de dérive ou de performance issus de MLflow.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du frontend.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Saisie manuelle des données ou prédiction automatique basé sur la dernière lignes du fichier csv.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de la prédiction et probabilité.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d’une image « 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ou « 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en fonction de la probabilité la plus probable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Connexion API.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Appel du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la prédiction automatique.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■ Envoi des données saisies au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predict_user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la prédiction manuelle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F39B83-35D3-7330-4873-8B10CB4427E3}"/>
              </a:ext>
            </a:extLst>
          </p:cNvPr>
          <p:cNvSpPr txBox="1"/>
          <p:nvPr/>
        </p:nvSpPr>
        <p:spPr>
          <a:xfrm>
            <a:off x="228600" y="1840938"/>
            <a:ext cx="1757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L’objectif est de présenter notre projet et de valider le bon fonctionnement de notre pipeline MLOps via une interface interactive.</a:t>
            </a:r>
          </a:p>
        </p:txBody>
      </p:sp>
    </p:spTree>
    <p:extLst>
      <p:ext uri="{BB962C8B-B14F-4D97-AF65-F5344CB8AC3E}">
        <p14:creationId xmlns:p14="http://schemas.microsoft.com/office/powerpoint/2010/main" val="1216779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t="-26666" b="-6666"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4" name="Group 4"/>
          <p:cNvGrpSpPr/>
          <p:nvPr/>
        </p:nvGrpSpPr>
        <p:grpSpPr>
          <a:xfrm>
            <a:off x="795492" y="383470"/>
            <a:ext cx="1301010" cy="13010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Dreaming Outloud Script Pro" panose="020F0502020204030204" pitchFamily="66" charset="0"/>
                  <a:sym typeface="HK Modular"/>
                </a:rPr>
                <a:t>1.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3762" y="1461320"/>
            <a:ext cx="1301010" cy="3263536"/>
            <a:chOff x="0" y="-1226079"/>
            <a:chExt cx="812800" cy="20388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4942" y="-1226079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2.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5492" y="2602648"/>
            <a:ext cx="1301010" cy="5250340"/>
            <a:chOff x="0" y="-2467326"/>
            <a:chExt cx="812800" cy="328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1920" y="-2467326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3.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9685" y="869766"/>
            <a:ext cx="16940838" cy="10753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Contexte,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P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roblématique &amp;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bjectif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Collecte, préparation des données (Data Engineering)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 Model Train</a:t>
            </a: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&amp; DataViz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API de prédiction avec FastAPI,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Database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PostgreSQL &amp; Tests unitaires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Orchestration &amp;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Automatisation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Airflow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Tracking &amp; Registry avec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MLflow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et CI/CD avec GitHub actions 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Interface utilisateur avec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Streamlit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frontend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Conclusion : Bilan du projet &amp; Améliorations futures 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6FEC784-CADC-231D-D260-DB103A211280}"/>
              </a:ext>
            </a:extLst>
          </p:cNvPr>
          <p:cNvSpPr txBox="1"/>
          <p:nvPr/>
        </p:nvSpPr>
        <p:spPr>
          <a:xfrm>
            <a:off x="905112" y="3780239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4.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AED0E932-1709-0A5B-2C80-052B2F3DEB97}"/>
              </a:ext>
            </a:extLst>
          </p:cNvPr>
          <p:cNvSpPr txBox="1"/>
          <p:nvPr/>
        </p:nvSpPr>
        <p:spPr>
          <a:xfrm>
            <a:off x="905112" y="4771821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5.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437D702-6EDC-F253-514F-DA27C73C7FE8}"/>
              </a:ext>
            </a:extLst>
          </p:cNvPr>
          <p:cNvSpPr txBox="1"/>
          <p:nvPr/>
        </p:nvSpPr>
        <p:spPr>
          <a:xfrm>
            <a:off x="901704" y="586982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6.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75B17C8-7FC7-BBE3-2002-ABC839594199}"/>
              </a:ext>
            </a:extLst>
          </p:cNvPr>
          <p:cNvSpPr txBox="1"/>
          <p:nvPr/>
        </p:nvSpPr>
        <p:spPr>
          <a:xfrm>
            <a:off x="898296" y="6967829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7.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A5420E68-0117-505D-3DB1-D058830306DE}"/>
              </a:ext>
            </a:extLst>
          </p:cNvPr>
          <p:cNvSpPr txBox="1"/>
          <p:nvPr/>
        </p:nvSpPr>
        <p:spPr>
          <a:xfrm>
            <a:off x="820038" y="812751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8.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555122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3978478" y="641909"/>
            <a:ext cx="8588294" cy="6089881"/>
          </a:xfrm>
          <a:custGeom>
            <a:avLst/>
            <a:gdLst/>
            <a:ahLst/>
            <a:cxnLst/>
            <a:rect l="l" t="t" r="r" b="b"/>
            <a:pathLst>
              <a:path w="8588294" h="6089881">
                <a:moveTo>
                  <a:pt x="0" y="0"/>
                </a:moveTo>
                <a:lnTo>
                  <a:pt x="8588295" y="0"/>
                </a:lnTo>
                <a:lnTo>
                  <a:pt x="8588295" y="6089881"/>
                </a:lnTo>
                <a:lnTo>
                  <a:pt x="0" y="6089881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818448" y="2962768"/>
            <a:ext cx="7315200" cy="724081"/>
          </a:xfrm>
          <a:custGeom>
            <a:avLst/>
            <a:gdLst/>
            <a:ahLst/>
            <a:cxnLst/>
            <a:rect l="l" t="t" r="r" b="b"/>
            <a:pathLst>
              <a:path w="7315200" h="724081">
                <a:moveTo>
                  <a:pt x="0" y="0"/>
                </a:moveTo>
                <a:lnTo>
                  <a:pt x="7315200" y="0"/>
                </a:lnTo>
                <a:lnTo>
                  <a:pt x="7315200" y="724081"/>
                </a:lnTo>
                <a:lnTo>
                  <a:pt x="0" y="72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print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28700" y="1443525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132" y="4588314"/>
            <a:ext cx="4881704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AUC-ROC = 0.93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8132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 dirty="0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3392" y="4636132"/>
            <a:ext cx="4881704" cy="4410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AUC-PR = 0.82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3392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77596" y="4636132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3 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77596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357403" y="-214476"/>
            <a:ext cx="7319270" cy="1543701"/>
          </a:xfrm>
          <a:custGeom>
            <a:avLst/>
            <a:gdLst/>
            <a:ahLst/>
            <a:cxnLst/>
            <a:rect l="l" t="t" r="r" b="b"/>
            <a:pathLst>
              <a:path w="7319270" h="1543701">
                <a:moveTo>
                  <a:pt x="0" y="0"/>
                </a:moveTo>
                <a:lnTo>
                  <a:pt x="7319270" y="0"/>
                </a:lnTo>
                <a:lnTo>
                  <a:pt x="7319270" y="1543701"/>
                </a:lnTo>
                <a:lnTo>
                  <a:pt x="0" y="1543701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print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3DC6-ABAA-CAFA-45CE-CAC80D93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E7B378-762C-EF37-79EA-C1492D0409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0FF64B-85CB-DE49-EEFA-767DA9DD54D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AD76A99-D790-C563-B287-5F0D6B82E1C6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531752-D314-A430-56FC-F64E0BB6A45C}"/>
              </a:ext>
            </a:extLst>
          </p:cNvPr>
          <p:cNvSpPr txBox="1"/>
          <p:nvPr/>
        </p:nvSpPr>
        <p:spPr>
          <a:xfrm>
            <a:off x="228600" y="922719"/>
            <a:ext cx="12226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8.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Conclusion : Bilan du projet &amp; Améliorations futures 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AB64FFB2-6737-3E9F-C4F2-36390AEE0B72}"/>
              </a:ext>
            </a:extLst>
          </p:cNvPr>
          <p:cNvSpPr txBox="1"/>
          <p:nvPr/>
        </p:nvSpPr>
        <p:spPr>
          <a:xfrm>
            <a:off x="510436" y="3086100"/>
            <a:ext cx="12782474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Bilan du projet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Bonne performance sur F1-score, système entièrement déployé et testable.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Accuracy : ~85 %, F1-score ~0.80, ROC-AUC ~0.88.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Données simulées, pas de flux temps réel.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 unique (pas de segmentation régionale).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Réentraîne sur batch uniquement (pas de streaming).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Pas encore de lag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Améliorations futures.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Passage en production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infrastructure cloud (AWS/GCP).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Monitoring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Graphana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Modèles plus complexes (GBM, LSTM).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Notifications utilisateurs.     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08716A-1060-4A8F-49E4-0FD66076783D}"/>
              </a:ext>
            </a:extLst>
          </p:cNvPr>
          <p:cNvSpPr txBox="1"/>
          <p:nvPr/>
        </p:nvSpPr>
        <p:spPr>
          <a:xfrm>
            <a:off x="228600" y="1840938"/>
            <a:ext cx="1711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xxxxxxxxxxxxxxxxxxxxxxxxxxxxxxxxxxxxxxxxxxxxxxxxxxxxxxxxxxxxxxxxxxxxxxxxxxxxxxxxxxxxxxxxxxxxxxxxxxxxxxxxxxxxxxx</a:t>
            </a:r>
          </a:p>
        </p:txBody>
      </p:sp>
    </p:spTree>
    <p:extLst>
      <p:ext uri="{BB962C8B-B14F-4D97-AF65-F5344CB8AC3E}">
        <p14:creationId xmlns:p14="http://schemas.microsoft.com/office/powerpoint/2010/main" val="6681378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0" y="-49018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2400" y="-47494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0" y="-4446215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738970" cy="10287000"/>
            <a:chOff x="0" y="0"/>
            <a:chExt cx="1031862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/>
            <a:srcRect l="24915" r="24915"/>
            <a:stretch>
              <a:fillRect/>
            </a:stretch>
          </p:blipFill>
          <p:spPr>
            <a:xfrm>
              <a:off x="0" y="0"/>
              <a:ext cx="10318627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184449" y="3343975"/>
            <a:ext cx="7301040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MLOPS météo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223094"/>
            <a:ext cx="850700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This presentation template is free for everyone to use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976650" y="8731250"/>
            <a:ext cx="5471873" cy="1154068"/>
          </a:xfrm>
          <a:custGeom>
            <a:avLst/>
            <a:gdLst/>
            <a:ahLst/>
            <a:cxnLst/>
            <a:rect l="l" t="t" r="r" b="b"/>
            <a:pathLst>
              <a:path w="5471873" h="1154068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9646642" y="868004"/>
            <a:ext cx="11063219" cy="1609196"/>
          </a:xfrm>
          <a:custGeom>
            <a:avLst/>
            <a:gdLst/>
            <a:ahLst/>
            <a:cxnLst/>
            <a:rect l="l" t="t" r="r" b="b"/>
            <a:pathLst>
              <a:path w="11063219" h="1609196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V="1">
            <a:off x="1368990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94818-8FC4-1134-B9FB-075EEB1FCB5A}"/>
              </a:ext>
            </a:extLst>
          </p:cNvPr>
          <p:cNvSpPr txBox="1"/>
          <p:nvPr/>
        </p:nvSpPr>
        <p:spPr>
          <a:xfrm>
            <a:off x="228600" y="922719"/>
            <a:ext cx="1648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Contexte, problématique métier, défis méthodologiques &amp; objectif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6DAA8-A077-F82F-7524-5EBB3F69A40F}"/>
              </a:ext>
            </a:extLst>
          </p:cNvPr>
          <p:cNvSpPr txBox="1"/>
          <p:nvPr/>
        </p:nvSpPr>
        <p:spPr>
          <a:xfrm>
            <a:off x="547804" y="2027663"/>
            <a:ext cx="1752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Prédire la pluie du lendemain à partir de données météo australiennes (objectif : RainTomorrow = Yes/No).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→ Données : +10 ans d’observations météo quotidiennes, issues de plusieurs stations australiennes.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La variable cible à prédire RainTomorrow répond à la question cruciale : Va-t-il pleuvoir le lendemain? (Oui ou Non).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C6EDCF-D34E-0ED3-0B03-29568C4AB77A}"/>
              </a:ext>
            </a:extLst>
          </p:cNvPr>
          <p:cNvSpPr txBox="1"/>
          <p:nvPr/>
        </p:nvSpPr>
        <p:spPr>
          <a:xfrm>
            <a:off x="564505" y="3970235"/>
            <a:ext cx="17202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Problématique métier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La prédiction météorologique représente un défi complexe de classification binaire où l'objectif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est de prédire la probabilité de précipitations pour le lendemain avec une précision maximale.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Prédire avec fiabilité un phénomène rare (déséquilibre : majorité de "No").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Défis méthodologiques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nteractions non-linéaires entre les variables,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saisonnalité,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hétérogénéité géographique, latence de validation (24h),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nécessité de modèles robustes et adaptatifs.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66FF59-9C71-3D6A-B574-51CB7B430C93}"/>
              </a:ext>
            </a:extLst>
          </p:cNvPr>
          <p:cNvSpPr txBox="1"/>
          <p:nvPr/>
        </p:nvSpPr>
        <p:spPr>
          <a:xfrm>
            <a:off x="671706" y="7740161"/>
            <a:ext cx="16786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 projet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→ Industrialiser la prédiction météo via un pipeline automatisé, sécurisé, traçable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réentraînable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 preprocessing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à la prédiction, avec déploiement et interface utilisateur. 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CF8E-AB18-4601-DEB8-0A7FBD51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E2222-4657-4240-3EF7-F3CF93E118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4D2424-9053-ADA7-82AF-77A5ED5B1696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5D5DAD-2EB9-EACE-B20D-07962CAEA24B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ACCC48-5CE6-11DA-77FE-2D728447605B}"/>
              </a:ext>
            </a:extLst>
          </p:cNvPr>
          <p:cNvSpPr txBox="1"/>
          <p:nvPr/>
        </p:nvSpPr>
        <p:spPr>
          <a:xfrm>
            <a:off x="228600" y="922719"/>
            <a:ext cx="1706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2.0.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Collecte, préparation des données (Data Engineering), … </a:t>
            </a:r>
          </a:p>
          <a:p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F54F4-6919-2750-93DA-B0BBA5161B83}"/>
              </a:ext>
            </a:extLst>
          </p:cNvPr>
          <p:cNvSpPr txBox="1"/>
          <p:nvPr/>
        </p:nvSpPr>
        <p:spPr>
          <a:xfrm>
            <a:off x="517362" y="1931842"/>
            <a:ext cx="175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Nettoyage &amp; prétraitement rigoureux : imputation, encodage, standardisation, traitement des outliers.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des valeurs manquantes : mode pour variables catégorielles, suppression pour colonnes critiques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(RainToday,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Encodage des variables catégorielles : transformation binaire (RainToday, RainTomorrow → 0/1)                                    	     et label encoding (Location, WindGustDir, etc…).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Standardisation des variables numériques : via StandardScaler.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Traitement des valeurs aberrantes : méthode IQR (valeurs extrêmes remplacées par des seuils).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3A35F3-CAA2-8223-7717-1EFDC5D22F48}"/>
              </a:ext>
            </a:extLst>
          </p:cNvPr>
          <p:cNvSpPr txBox="1"/>
          <p:nvPr/>
        </p:nvSpPr>
        <p:spPr>
          <a:xfrm>
            <a:off x="517362" y="4809607"/>
            <a:ext cx="1658614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 de variables clés (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humidité, pression, pluie actuelle, etc…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conservées : Température, humidité, pression, direction/force du vent, RainToday, etc…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Critères : corrélation avec la variable cible + importance prédictive.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 supprimées : 'Date', '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Rainfall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'Temp3pm', 'Temp9am', 'Pressure9am'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 exploratoire : déséquilibre des classes (majorité de “No”), corrélations avec la cible.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Étude de la corrélation entre les features météo et la variable cible.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 de déséquilibres de classe (majorité de "No" sur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Déséquilibre important sur RainTomorrow : majorité de "No" → justifie la métrique F1-score et le choix du seuil.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Corrélations observées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Humidity3pm, RainToday et Cloud3pm = très bons prédicteurs.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Location = facteur discriminant (lié à la géographie).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74D1DF-AFA4-4337-6016-3A4FE75B2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Location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= facteur discriminant (lié à la géographie).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258800" y="9029804"/>
            <a:ext cx="3642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prepare_data.py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3259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0C04-A103-644F-0850-313CF4E5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79A7D1-F2C0-38A8-D7B3-AF9D19DA4E4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2B1224-C0C4-977E-22E6-25966E458D3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491405-26A0-27A2-D37D-BDBF6579E9D1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FE661D-A5A8-E3C1-27E1-63E551395D9A}"/>
              </a:ext>
            </a:extLst>
          </p:cNvPr>
          <p:cNvSpPr txBox="1"/>
          <p:nvPr/>
        </p:nvSpPr>
        <p:spPr>
          <a:xfrm>
            <a:off x="228600" y="922719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 Train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32DC6721-BC79-865E-1D61-238E270C2F98}"/>
              </a:ext>
            </a:extLst>
          </p:cNvPr>
          <p:cNvSpPr txBox="1"/>
          <p:nvPr/>
        </p:nvSpPr>
        <p:spPr>
          <a:xfrm>
            <a:off x="516318" y="2107064"/>
            <a:ext cx="15460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 : Données transformées pour un apprentissage optimisé du modèle utilisé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Entraînement du modèle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Choix de l’algorithme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Validation croisée stratifiée (80/20).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o Export et stockage du modèle entraîné au format .pkl + log dans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335000" y="8948782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train_model.py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BB017C-19EA-DD53-6148-0403C8606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544421"/>
            <a:ext cx="7604339" cy="42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1048-E36A-8729-AD68-BBBC51B3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14CC98-D062-2405-F675-2A8113E5F2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26D729-7D0C-6E14-D45D-838A0DD88D48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89787F6-47CA-D477-F969-8A8AEDA4C594}"/>
              </a:ext>
            </a:extLst>
          </p:cNvPr>
          <p:cNvSpPr/>
          <p:nvPr/>
        </p:nvSpPr>
        <p:spPr>
          <a:xfrm rot="5400000" flipV="1">
            <a:off x="1496309" y="-7701829"/>
            <a:ext cx="14336858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0C75E-524F-A7F9-CB47-33937408C501}"/>
              </a:ext>
            </a:extLst>
          </p:cNvPr>
          <p:cNvSpPr txBox="1"/>
          <p:nvPr/>
        </p:nvSpPr>
        <p:spPr>
          <a:xfrm>
            <a:off x="228600" y="922719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E532C74-28E9-125C-4F4C-FEA05B737906}"/>
              </a:ext>
            </a:extLst>
          </p:cNvPr>
          <p:cNvSpPr txBox="1"/>
          <p:nvPr/>
        </p:nvSpPr>
        <p:spPr>
          <a:xfrm>
            <a:off x="502275" y="1778255"/>
            <a:ext cx="864172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Distribution de la Variable Cible (‘’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RainTomorrow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’’)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: On observe que la majorité des jours sont sans pluie. Ce déséquilibre impacte le choix des métriques d’évaluation et la difficulté du problème.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: Ce barplot montre la proportion d’échantillons pour chaque classe dans la variable cible.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(pas de pluie) est largement majoritaire (~78%)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(pluie) est minoritaire (~22%)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dataset est déséquilibré, ce qui justifie l’utilisation de métriques comme la courbe ROC et celle de précision-rappel (slides suivants), et la nécessité d’être attentif aux faux négatifs.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972A2C-55D5-0C5B-B57A-439E6388916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72600" y="2143076"/>
            <a:ext cx="8183481" cy="4603208"/>
          </a:xfrm>
          <a:prstGeom prst="rect">
            <a:avLst/>
          </a:prstGeom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1151891" y="696689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 du déséquilibre des classes      		</a:t>
            </a:r>
          </a:p>
        </p:txBody>
      </p:sp>
    </p:spTree>
    <p:extLst>
      <p:ext uri="{BB962C8B-B14F-4D97-AF65-F5344CB8AC3E}">
        <p14:creationId xmlns:p14="http://schemas.microsoft.com/office/powerpoint/2010/main" val="24425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1BEB-D9EB-1254-1597-DEC57BA1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8E280-DB3B-8E61-86DB-01AD28D90C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984C6D9-927E-4F33-B8C9-88796240DAFF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F6BC9B-46E2-561F-C5C1-A664B41D85FE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F793D-C205-9F6C-30B5-73AF14BC2A27}"/>
              </a:ext>
            </a:extLst>
          </p:cNvPr>
          <p:cNvSpPr txBox="1"/>
          <p:nvPr/>
        </p:nvSpPr>
        <p:spPr>
          <a:xfrm>
            <a:off x="228600" y="922719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CE9B1F1-CD52-BC6D-5E9E-135A69D9236B}"/>
              </a:ext>
            </a:extLst>
          </p:cNvPr>
          <p:cNvSpPr txBox="1"/>
          <p:nvPr/>
        </p:nvSpPr>
        <p:spPr>
          <a:xfrm>
            <a:off x="517362" y="1931842"/>
            <a:ext cx="16781082" cy="1443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Heatmap des Corrélations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de visualiser les corrélations entre les différentes variables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numériques du jeu de données et de justifier notre choix/sélection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certaines variables, avant la modélisation.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: Cette heatmap présente les coefficients de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 entre les variables numériques. On remarque des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corrélations très fortes entre certaines variables, par exemple 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Temp9am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(0.90),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Temp3pm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(0.98),                           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Pressure9am et Pressure3pm (0.96), </a:t>
            </a:r>
          </a:p>
          <a:p>
            <a:r>
              <a:rPr lang="fr-FR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→ ce qui indique que ces variables sont très liées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corrélations négatives sont aussi notables, par exemple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Humidity3pm et Sunshine (-0.72). Ces corrélations suggèrent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risques de redondance (multicolinéarité) qui peuvent impacter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certains modèles.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heatmap révèle également que l’humidité à 3pm et la pression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9am sont fortement corrélées avec la variable cible, ce qui justifie leur prise en compte dans le modèle.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FD5CAF6F-0FA8-F35F-CA23-BA2BB879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85" y="2108631"/>
            <a:ext cx="7672034" cy="737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00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E3F6-6AC7-C963-6AD5-CAF16940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2BD8E6-4AED-1815-C106-FB801EC722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A4468A-5344-99CD-1FD8-63A94F5B5FBA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D146A08-8983-22DC-825B-C1AD9C55A4BC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78502B-24BF-0093-B368-7AAB368E2CB8}"/>
              </a:ext>
            </a:extLst>
          </p:cNvPr>
          <p:cNvSpPr txBox="1"/>
          <p:nvPr/>
        </p:nvSpPr>
        <p:spPr>
          <a:xfrm>
            <a:off x="228600" y="922719"/>
            <a:ext cx="7285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EC16E33-AC63-B030-EE46-3592D7DB4612}"/>
              </a:ext>
            </a:extLst>
          </p:cNvPr>
          <p:cNvSpPr txBox="1"/>
          <p:nvPr/>
        </p:nvSpPr>
        <p:spPr>
          <a:xfrm>
            <a:off x="517362" y="1818151"/>
            <a:ext cx="17496136" cy="8279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AUC-ROC </a:t>
            </a:r>
            <a:r>
              <a:rPr lang="en-US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(Area Under the ROC Curve) </a:t>
            </a:r>
            <a:endParaRPr lang="fr-FR" sz="2400" dirty="0">
              <a:solidFill>
                <a:schemeClr val="bg1"/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C’est LA référence pour évaluer la capacité discriminante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modèle, surtout en présence de classes déséquilibrées.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mesure la capacité du modèle à distinguer les jours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pluie des jours sans pluie et à illustrer sa performance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 ROC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Elle montre la performance du modèle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termes de compromis entre le taux de vrais positifs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(sensibilité) et le taux de faux positifs.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AUC-ROC = 0.93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L’aire sous la courbe (AUC) est de 0.93, ce qui indique une excellente capacité du modèle à distinguer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les jours où il va pleuvoir de ceux où il ne pleuvra pas. Plus l’AUC est proche de 1, meilleur est le modèle.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AUC-PR (Precision-Recall)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courbe (en haut à droite) est également utile pour les datasets déséquilibrés.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 PR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Elle montre la relation entre la précision des prédictions positives et le rappel </a:t>
            </a:r>
            <a:r>
              <a:rPr lang="fr-FR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(capacité à retrouver tous les vrais positifs).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AUC-PR = 0.82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L’aire sous la courbe est de 0.82, ce qui est très correct, surtout dans un contexte de déséquilibre des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classes. Elle montre que le modèle a une très bonne capacité de discrimination entre les jours pluvieux et non pluvieux.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F76D3E76-F727-7CBA-91B0-D6A4D037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931842"/>
            <a:ext cx="8283578" cy="46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1D87-218C-0818-9913-922883E4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B9E19-2264-15E3-2399-477313CDB9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DDF3CC-1057-1AEC-FC48-91A44AEDCB3E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B1A936-B433-3167-B9FB-555C4DFC1785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748A08-E97D-F641-6FBD-ACC1D3A722CD}"/>
              </a:ext>
            </a:extLst>
          </p:cNvPr>
          <p:cNvSpPr txBox="1"/>
          <p:nvPr/>
        </p:nvSpPr>
        <p:spPr>
          <a:xfrm>
            <a:off x="228600" y="922719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82172B9-D2C6-F20F-0FFA-59AD50D03D1C}"/>
              </a:ext>
            </a:extLst>
          </p:cNvPr>
          <p:cNvSpPr txBox="1"/>
          <p:nvPr/>
        </p:nvSpPr>
        <p:spPr>
          <a:xfrm>
            <a:off x="516318" y="2107064"/>
            <a:ext cx="17221381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Matrice de Confusion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donne une vision concrète des prédictions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combien de jours de pluie sont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détectés, combien sont ratés, et permet d’évaluer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performance du modèle en termes de classification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 ou incorrecte.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 La matrice de confusion indique 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prédictions correctes et incorrectes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chaque classe :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26360 : Vrais négatifs (pas de pluie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prédit)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1037 : Faux positifs (prédit pluie alors qu’il n’y avait pas de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2922 : Faux négatifs (pas prédit pluie alors qu’il y avait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4878 : Vrais positifs (pluie correctement prédit)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matrice de confusion indique que le modèle prédit correctement la majorité des jours sans pluie, mais a plus de difficultés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les jours de pluie, ce qui se traduit par un certain nombre de faux négatifs. Cela s’explique par un déséquilibre dans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jeu de données (plus de jours sans pluie).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865C1962-0E84-25BB-E65C-F149D87BDD0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2623" y="2116981"/>
            <a:ext cx="9039066" cy="50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0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2573</Words>
  <Application>Microsoft Office PowerPoint</Application>
  <PresentationFormat>Personnalisé</PresentationFormat>
  <Paragraphs>385</Paragraphs>
  <Slides>22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33" baseType="lpstr">
      <vt:lpstr>Arial</vt:lpstr>
      <vt:lpstr>MV Boli</vt:lpstr>
      <vt:lpstr>Aileron</vt:lpstr>
      <vt:lpstr>HK Modular</vt:lpstr>
      <vt:lpstr>Calibri</vt:lpstr>
      <vt:lpstr>Aileron Bold</vt:lpstr>
      <vt:lpstr>Aptos</vt:lpstr>
      <vt:lpstr>Open Sauce</vt:lpstr>
      <vt:lpstr>Brush Script MT</vt:lpstr>
      <vt:lpstr>Arial Unicode MS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Futuristic 3D Digital Transformation Proposal Presentation</dc:title>
  <dc:creator>Christophe Levra</dc:creator>
  <cp:lastModifiedBy>Christophe Levra</cp:lastModifiedBy>
  <cp:revision>82</cp:revision>
  <dcterms:created xsi:type="dcterms:W3CDTF">2006-08-16T00:00:00Z</dcterms:created>
  <dcterms:modified xsi:type="dcterms:W3CDTF">2025-05-12T16:55:10Z</dcterms:modified>
  <dc:identifier>DAGmGqhfAeA</dc:identifier>
</cp:coreProperties>
</file>